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9" r:id="rId4"/>
    <p:sldId id="259" r:id="rId5"/>
    <p:sldId id="258" r:id="rId6"/>
    <p:sldId id="268" r:id="rId7"/>
    <p:sldId id="260" r:id="rId8"/>
    <p:sldId id="262" r:id="rId9"/>
    <p:sldId id="261" r:id="rId10"/>
    <p:sldId id="263" r:id="rId11"/>
    <p:sldId id="264" r:id="rId12"/>
    <p:sldId id="270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AE5592-1F1C-4543-BD0B-F8E21EF700D7}">
          <p14:sldIdLst>
            <p14:sldId id="256"/>
            <p14:sldId id="257"/>
            <p14:sldId id="269"/>
            <p14:sldId id="259"/>
            <p14:sldId id="258"/>
            <p14:sldId id="268"/>
          </p14:sldIdLst>
        </p14:section>
        <p14:section name="Untitled Section" id="{8F6EDC2D-6E35-4C92-ADF3-7BF8F56713C6}">
          <p14:sldIdLst>
            <p14:sldId id="260"/>
            <p14:sldId id="262"/>
            <p14:sldId id="261"/>
            <p14:sldId id="263"/>
            <p14:sldId id="264"/>
            <p14:sldId id="270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3416D-FBD3-4633-9B76-62C5C38F9A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3DD9A-CB5C-4A9D-B290-526C54A495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50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C3DD9A-CB5C-4A9D-B290-526C54A495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9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A10-18FF-4DC7-B7AD-D9184C4D8F97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22E-5F3D-4E7F-8E5C-11A33794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01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A10-18FF-4DC7-B7AD-D9184C4D8F97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22E-5F3D-4E7F-8E5C-11A33794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4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A10-18FF-4DC7-B7AD-D9184C4D8F97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22E-5F3D-4E7F-8E5C-11A33794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5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A10-18FF-4DC7-B7AD-D9184C4D8F97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22E-5F3D-4E7F-8E5C-11A33794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8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A10-18FF-4DC7-B7AD-D9184C4D8F97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22E-5F3D-4E7F-8E5C-11A33794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5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A10-18FF-4DC7-B7AD-D9184C4D8F97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22E-5F3D-4E7F-8E5C-11A33794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2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A10-18FF-4DC7-B7AD-D9184C4D8F97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22E-5F3D-4E7F-8E5C-11A33794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1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A10-18FF-4DC7-B7AD-D9184C4D8F97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22E-5F3D-4E7F-8E5C-11A33794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3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A10-18FF-4DC7-B7AD-D9184C4D8F97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22E-5F3D-4E7F-8E5C-11A33794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7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A10-18FF-4DC7-B7AD-D9184C4D8F97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22E-5F3D-4E7F-8E5C-11A33794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97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B9A10-18FF-4DC7-B7AD-D9184C4D8F97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922E-5F3D-4E7F-8E5C-11A33794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9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B9A10-18FF-4DC7-B7AD-D9184C4D8F97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9922E-5F3D-4E7F-8E5C-11A337947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5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muziejus.lt/" TargetMode="External"/><Relationship Id="rId2" Type="http://schemas.openxmlformats.org/officeDocument/2006/relationships/hyperlink" Target="http://www.padekime-ereliams.lt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://www.paslaugosgamtai.lt/" TargetMode="External"/><Relationship Id="rId4" Type="http://schemas.openxmlformats.org/officeDocument/2006/relationships/hyperlink" Target="http://www.ziedavimas.lt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31362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lt-LT" sz="3200" dirty="0"/>
              <a:t>Lietuvos valstybės atkūrimo 100 metų </a:t>
            </a:r>
            <a:r>
              <a:rPr lang="lt-LT" sz="3200" dirty="0" smtClean="0"/>
              <a:t>jubiliejus (1918-</a:t>
            </a:r>
            <a:r>
              <a:rPr lang="en-US" sz="3200" dirty="0" smtClean="0"/>
              <a:t>2018 m</a:t>
            </a:r>
            <a:r>
              <a:rPr lang="lt-LT" sz="3200" dirty="0" smtClean="0"/>
              <a:t>.)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lt-LT" sz="3200" dirty="0" smtClean="0"/>
              <a:t> </a:t>
            </a:r>
            <a:r>
              <a:rPr lang="lt-LT" sz="3200" b="1" dirty="0" smtClean="0"/>
              <a:t>Projektas </a:t>
            </a:r>
            <a:r>
              <a:rPr lang="lt-LT" sz="3200" b="1" dirty="0"/>
              <a:t>– „Paukščiai </a:t>
            </a:r>
            <a:r>
              <a:rPr lang="en-US" sz="3200" b="1" dirty="0" smtClean="0"/>
              <a:t>– </a:t>
            </a:r>
            <a:r>
              <a:rPr lang="lt-LT" sz="3200" b="1" dirty="0" smtClean="0"/>
              <a:t>Lietuvos </a:t>
            </a:r>
            <a:r>
              <a:rPr lang="lt-LT" sz="3200" b="1" dirty="0"/>
              <a:t>ambasadoriai</a:t>
            </a:r>
            <a:r>
              <a:rPr lang="lt-LT" sz="3200" b="1" dirty="0" smtClean="0"/>
              <a:t>“</a:t>
            </a:r>
            <a:br>
              <a:rPr lang="lt-LT" sz="3200" b="1" dirty="0" smtClean="0"/>
            </a:br>
            <a:endParaRPr lang="en-US" sz="2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962850"/>
            <a:ext cx="7200800" cy="460176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24"/>
            <a:ext cx="1080120" cy="3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Laukiami rezultatai</a:t>
            </a:r>
            <a:br>
              <a:rPr lang="lt-LT" dirty="0"/>
            </a:br>
            <a:r>
              <a:rPr lang="lt-LT" sz="2200" dirty="0"/>
              <a:t>Lizduose apžieduoti </a:t>
            </a:r>
            <a:r>
              <a:rPr lang="lt-LT" sz="2200" dirty="0" smtClean="0"/>
              <a:t>10-20 rudųjų peslių</a:t>
            </a:r>
            <a:r>
              <a:rPr lang="en-US" sz="2200" dirty="0" smtClean="0"/>
              <a:t> </a:t>
            </a:r>
            <a:r>
              <a:rPr lang="en-US" sz="2200" i="1" dirty="0" smtClean="0"/>
              <a:t>(Milvus milvus)</a:t>
            </a:r>
            <a:r>
              <a:rPr lang="lt-LT" sz="2200" i="1" dirty="0" smtClean="0"/>
              <a:t> </a:t>
            </a:r>
            <a:r>
              <a:rPr lang="lt-LT" sz="2200" dirty="0"/>
              <a:t>jauniklių</a:t>
            </a:r>
            <a:endParaRPr lang="en-US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6237312"/>
            <a:ext cx="4040188" cy="432047"/>
          </a:xfrm>
        </p:spPr>
        <p:txBody>
          <a:bodyPr>
            <a:normAutofit/>
          </a:bodyPr>
          <a:lstStyle/>
          <a:p>
            <a:pPr algn="ctr"/>
            <a:r>
              <a:rPr lang="lt-LT" sz="1200" b="0" dirty="0"/>
              <a:t>GPVF archyvo nuotrauka</a:t>
            </a:r>
            <a:endParaRPr lang="en-US" sz="1200" b="0" dirty="0"/>
          </a:p>
          <a:p>
            <a:endParaRPr lang="en-US" dirty="0"/>
          </a:p>
        </p:txBody>
      </p:sp>
      <p:pic>
        <p:nvPicPr>
          <p:cNvPr id="6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87" y="1508787"/>
            <a:ext cx="3211909" cy="428254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237312"/>
            <a:ext cx="4041775" cy="360040"/>
          </a:xfrm>
        </p:spPr>
        <p:txBody>
          <a:bodyPr>
            <a:normAutofit/>
          </a:bodyPr>
          <a:lstStyle/>
          <a:p>
            <a:pPr algn="ctr"/>
            <a:r>
              <a:rPr lang="lt-LT" sz="1200" b="0" dirty="0"/>
              <a:t>GPVF archyvo nuotrauka</a:t>
            </a:r>
            <a:endParaRPr lang="en-US" sz="1200" b="0" dirty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20888"/>
            <a:ext cx="5078784" cy="3384376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24"/>
            <a:ext cx="1080120" cy="3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/>
          </a:bodyPr>
          <a:lstStyle/>
          <a:p>
            <a:r>
              <a:rPr lang="lt-LT" dirty="0"/>
              <a:t>Laukiami rezultatai</a:t>
            </a:r>
            <a:br>
              <a:rPr lang="lt-LT" dirty="0"/>
            </a:br>
            <a:r>
              <a:rPr lang="lt-LT" sz="2200" dirty="0"/>
              <a:t>Lizduose apžieduoti </a:t>
            </a:r>
            <a:r>
              <a:rPr lang="lt-LT" sz="2200" dirty="0" smtClean="0"/>
              <a:t>95 -120 jūrinių erelių</a:t>
            </a:r>
            <a:r>
              <a:rPr lang="en-US" sz="2200" dirty="0" smtClean="0"/>
              <a:t>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Haliaeetus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albicilla</a:t>
            </a:r>
            <a:r>
              <a:rPr lang="en-US" sz="2200" i="1" dirty="0" smtClean="0"/>
              <a:t>)</a:t>
            </a:r>
            <a:r>
              <a:rPr lang="lt-LT" sz="2200" i="1" dirty="0" smtClean="0"/>
              <a:t> </a:t>
            </a:r>
            <a:r>
              <a:rPr lang="lt-LT" sz="2200" dirty="0" smtClean="0"/>
              <a:t>jauniklių</a:t>
            </a: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61248"/>
            <a:ext cx="3538736" cy="360040"/>
          </a:xfrm>
        </p:spPr>
        <p:txBody>
          <a:bodyPr>
            <a:normAutofit/>
          </a:bodyPr>
          <a:lstStyle/>
          <a:p>
            <a:pPr algn="ctr"/>
            <a:r>
              <a:rPr lang="lt-LT" sz="1200" b="0" dirty="0" smtClean="0"/>
              <a:t>GPVF archyvo nuotrauka</a:t>
            </a:r>
            <a:endParaRPr lang="en-US" sz="1200" b="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61" y="2564904"/>
            <a:ext cx="4033811" cy="3024335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5" y="5661249"/>
            <a:ext cx="4041775" cy="288032"/>
          </a:xfrm>
        </p:spPr>
        <p:txBody>
          <a:bodyPr>
            <a:normAutofit/>
          </a:bodyPr>
          <a:lstStyle/>
          <a:p>
            <a:pPr algn="ctr"/>
            <a:r>
              <a:rPr lang="lt-LT" sz="1200" b="0" dirty="0" smtClean="0"/>
              <a:t>Vytauto Knyvos nuotrauka</a:t>
            </a:r>
            <a:endParaRPr lang="en-US" sz="1200" b="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793" y="2564904"/>
            <a:ext cx="4538560" cy="302433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24"/>
            <a:ext cx="1080120" cy="3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34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31362"/>
            <a:ext cx="8229600" cy="1498178"/>
          </a:xfrm>
        </p:spPr>
        <p:txBody>
          <a:bodyPr>
            <a:noAutofit/>
          </a:bodyPr>
          <a:lstStyle/>
          <a:p>
            <a:r>
              <a:rPr lang="lt-LT" dirty="0"/>
              <a:t>Laukiami rezultatai</a:t>
            </a:r>
            <a:r>
              <a:rPr lang="lt-LT" sz="2800" dirty="0"/>
              <a:t/>
            </a:r>
            <a:br>
              <a:rPr lang="lt-LT" sz="2800" dirty="0"/>
            </a:br>
            <a:r>
              <a:rPr lang="lt-LT" sz="2800" dirty="0"/>
              <a:t>Lizduose apžieduoti </a:t>
            </a:r>
            <a:r>
              <a:rPr lang="en-US" sz="2800" dirty="0"/>
              <a:t>5</a:t>
            </a:r>
            <a:r>
              <a:rPr lang="lt-LT" sz="2800" dirty="0" smtClean="0"/>
              <a:t>-</a:t>
            </a:r>
            <a:r>
              <a:rPr lang="en-US" sz="2800" dirty="0" smtClean="0"/>
              <a:t>1</a:t>
            </a:r>
            <a:r>
              <a:rPr lang="lt-LT" sz="2800" dirty="0" smtClean="0"/>
              <a:t>0 žuvininkų </a:t>
            </a:r>
            <a:r>
              <a:rPr lang="en-US" sz="2800" i="1" dirty="0" smtClean="0"/>
              <a:t>(</a:t>
            </a:r>
            <a:r>
              <a:rPr lang="lt-LT" sz="2800" i="1" dirty="0" smtClean="0"/>
              <a:t>Pandion haliaetus</a:t>
            </a:r>
            <a:r>
              <a:rPr lang="en-US" sz="2800" i="1" dirty="0" smtClean="0"/>
              <a:t>)</a:t>
            </a:r>
            <a:r>
              <a:rPr lang="lt-LT" sz="2800" i="1" dirty="0" smtClean="0"/>
              <a:t> </a:t>
            </a:r>
            <a:r>
              <a:rPr lang="lt-LT" sz="2800" dirty="0"/>
              <a:t>jauniklių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5733256"/>
            <a:ext cx="3898776" cy="432048"/>
          </a:xfrm>
        </p:spPr>
        <p:txBody>
          <a:bodyPr>
            <a:normAutofit/>
          </a:bodyPr>
          <a:lstStyle/>
          <a:p>
            <a:pPr algn="ctr"/>
            <a:r>
              <a:rPr lang="en-US" sz="1200" b="0" dirty="0" smtClean="0"/>
              <a:t>D</a:t>
            </a:r>
            <a:r>
              <a:rPr lang="lt-LT" sz="1200" b="0" dirty="0" smtClean="0"/>
              <a:t>ariaus Musteikio nuotrauka</a:t>
            </a:r>
            <a:endParaRPr lang="en-US" sz="1200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9" y="2348880"/>
            <a:ext cx="4422279" cy="331670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76056" y="5877273"/>
            <a:ext cx="3672408" cy="288031"/>
          </a:xfrm>
        </p:spPr>
        <p:txBody>
          <a:bodyPr>
            <a:normAutofit/>
          </a:bodyPr>
          <a:lstStyle/>
          <a:p>
            <a:pPr algn="ctr"/>
            <a:r>
              <a:rPr lang="lt-LT" sz="1200" b="0" dirty="0" smtClean="0"/>
              <a:t>Dariaus Musteikio nuotrauka</a:t>
            </a:r>
            <a:endParaRPr lang="en-US" sz="1200" b="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48881"/>
            <a:ext cx="4423072" cy="331730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24"/>
            <a:ext cx="1080120" cy="3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014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Laukiami rezultatai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lt-LT" sz="1600" dirty="0" smtClean="0"/>
              <a:t>Perspektyvoje tikimasi gauti 20-25 pranešimų apie žieduotus paukščius iš užsienio šalių ir Lietuvos</a:t>
            </a:r>
            <a:endParaRPr lang="en-US" sz="1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582" y="2636912"/>
            <a:ext cx="4323204" cy="324035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lt-LT" sz="1400" dirty="0" smtClean="0"/>
              <a:t>2017-2018 metais ir perspektyvoje tikimasi sekti 3-5 palydoviniais siųstuvais pažymėtus paukščius</a:t>
            </a:r>
            <a:endParaRPr lang="en-US" sz="1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96" y="2635944"/>
            <a:ext cx="4320388" cy="3241328"/>
          </a:xfrm>
        </p:spPr>
      </p:pic>
      <p:sp>
        <p:nvSpPr>
          <p:cNvPr id="4" name="Rectangle 3"/>
          <p:cNvSpPr/>
          <p:nvPr/>
        </p:nvSpPr>
        <p:spPr>
          <a:xfrm>
            <a:off x="1343350" y="5962316"/>
            <a:ext cx="1714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1200" dirty="0"/>
              <a:t>GPVF archyvo </a:t>
            </a:r>
            <a:r>
              <a:rPr lang="lt-LT" sz="1200" dirty="0" smtClean="0"/>
              <a:t>nuotrauka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735838" y="5962316"/>
            <a:ext cx="1714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1200" dirty="0"/>
              <a:t>GPVF archyvo nuotrauka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24"/>
            <a:ext cx="1080120" cy="3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024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Projekto</a:t>
            </a:r>
            <a:r>
              <a:rPr lang="en-US" dirty="0" smtClean="0"/>
              <a:t> r</a:t>
            </a:r>
            <a:r>
              <a:rPr lang="lt-LT" dirty="0" smtClean="0"/>
              <a:t>ezultatų viešinimas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t-LT" sz="2800" dirty="0" smtClean="0"/>
              <a:t>Informacijos apie projektą skelbimas internetinė</a:t>
            </a:r>
            <a:r>
              <a:rPr lang="en-US" sz="2800" dirty="0" smtClean="0"/>
              <a:t>se</a:t>
            </a:r>
            <a:r>
              <a:rPr lang="lt-LT" sz="2800" dirty="0" smtClean="0"/>
              <a:t> svetainėse: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0070C0"/>
                </a:solidFill>
                <a:hlinkClick r:id="rId2"/>
              </a:rPr>
              <a:t>www.padekime-ereliams.lt</a:t>
            </a:r>
            <a:r>
              <a:rPr lang="lt-LT" sz="2800" dirty="0">
                <a:solidFill>
                  <a:srgbClr val="0070C0"/>
                </a:solidFill>
              </a:rPr>
              <a:t>;   </a:t>
            </a:r>
            <a:r>
              <a:rPr lang="lt-LT" sz="2800" dirty="0">
                <a:solidFill>
                  <a:srgbClr val="0070C0"/>
                </a:solidFill>
                <a:hlinkClick r:id="rId3"/>
              </a:rPr>
              <a:t>www.zoomuziejus.lt</a:t>
            </a:r>
            <a:r>
              <a:rPr lang="lt-LT" sz="2800" dirty="0">
                <a:solidFill>
                  <a:srgbClr val="0070C0"/>
                </a:solidFill>
              </a:rPr>
              <a:t>; </a:t>
            </a:r>
            <a:r>
              <a:rPr lang="en-US" sz="2800" dirty="0">
                <a:solidFill>
                  <a:srgbClr val="0070C0"/>
                </a:solidFill>
                <a:hlinkClick r:id="rId4"/>
              </a:rPr>
              <a:t>www.ziedavimas.lt</a:t>
            </a:r>
            <a:r>
              <a:rPr lang="lt-LT" sz="2800" dirty="0">
                <a:solidFill>
                  <a:srgbClr val="0070C0"/>
                </a:solidFill>
              </a:rPr>
              <a:t>;  </a:t>
            </a:r>
            <a:r>
              <a:rPr lang="en-US" sz="2800" dirty="0">
                <a:solidFill>
                  <a:srgbClr val="0070C0"/>
                </a:solidFill>
                <a:hlinkClick r:id="rId5"/>
              </a:rPr>
              <a:t>www.paslaugosgamtai.lt</a:t>
            </a:r>
            <a:r>
              <a:rPr lang="lt-LT" sz="2800" dirty="0">
                <a:solidFill>
                  <a:srgbClr val="0070C0"/>
                </a:solidFill>
              </a:rPr>
              <a:t> ; </a:t>
            </a:r>
            <a:r>
              <a:rPr lang="en-US" sz="2800" u="sng" dirty="0">
                <a:solidFill>
                  <a:srgbClr val="0070C0"/>
                </a:solidFill>
              </a:rPr>
              <a:t>www.delfi.lt/grynas</a:t>
            </a:r>
            <a:r>
              <a:rPr lang="en-US" sz="2800" u="sng" dirty="0" smtClean="0">
                <a:solidFill>
                  <a:srgbClr val="0070C0"/>
                </a:solidFill>
              </a:rPr>
              <a:t>/</a:t>
            </a:r>
            <a:endParaRPr lang="lt-LT" sz="2800" u="sng" dirty="0" smtClean="0">
              <a:solidFill>
                <a:srgbClr val="0070C0"/>
              </a:solidFill>
            </a:endParaRPr>
          </a:p>
          <a:p>
            <a:pPr algn="just"/>
            <a:r>
              <a:rPr lang="lt-LT" sz="2800" dirty="0" smtClean="0"/>
              <a:t>Informacijos </a:t>
            </a:r>
            <a:r>
              <a:rPr lang="lt-LT" sz="2800" dirty="0"/>
              <a:t>apie projektą skelbimas Facebook</a:t>
            </a:r>
            <a:endParaRPr lang="lt-LT" sz="2800" dirty="0" smtClean="0"/>
          </a:p>
          <a:p>
            <a:pPr algn="just"/>
            <a:r>
              <a:rPr lang="lt-LT" sz="2800" dirty="0"/>
              <a:t>Informacijos apie projektą skelbimas t</a:t>
            </a:r>
            <a:r>
              <a:rPr lang="lt-LT" sz="2800" dirty="0" smtClean="0"/>
              <a:t>elevizijos, radijo laidose </a:t>
            </a:r>
          </a:p>
          <a:p>
            <a:pPr algn="just"/>
            <a:r>
              <a:rPr lang="lt-LT" sz="2800" dirty="0" smtClean="0"/>
              <a:t>Informacijos skelbimas respublikinėje ir regioninėje spaudoje</a:t>
            </a:r>
          </a:p>
          <a:p>
            <a:pPr marL="0" indent="0" algn="ctr">
              <a:buNone/>
            </a:pPr>
            <a:endParaRPr lang="lt-LT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24"/>
            <a:ext cx="1080120" cy="3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lt-LT" dirty="0" smtClean="0"/>
              <a:t>Projekto vykdytoja</a:t>
            </a:r>
            <a:r>
              <a:rPr lang="en-US" dirty="0" smtClean="0"/>
              <a:t>s </a:t>
            </a:r>
            <a:r>
              <a:rPr lang="en-US" dirty="0" err="1" smtClean="0"/>
              <a:t>ir</a:t>
            </a:r>
            <a:r>
              <a:rPr lang="lt-LT" dirty="0" smtClean="0"/>
              <a:t> partneriai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lt-LT" sz="1700" b="1" dirty="0" smtClean="0"/>
              <a:t>Vykdytojas: </a:t>
            </a:r>
            <a:r>
              <a:rPr lang="lt-LT" sz="1700" dirty="0" smtClean="0"/>
              <a:t>VšĮ „Gamtosaugos projektų vystymo fondas“</a:t>
            </a:r>
            <a:r>
              <a:rPr lang="en-US" sz="1700" dirty="0" smtClean="0"/>
              <a:t> (GPVF)</a:t>
            </a:r>
            <a:endParaRPr lang="lt-LT" sz="1700" dirty="0" smtClean="0"/>
          </a:p>
          <a:p>
            <a:pPr marL="0" indent="0">
              <a:buNone/>
            </a:pPr>
            <a:endParaRPr lang="lt-LT" sz="1700" dirty="0" smtClean="0"/>
          </a:p>
          <a:p>
            <a:pPr marL="0" indent="0">
              <a:buNone/>
            </a:pPr>
            <a:r>
              <a:rPr lang="en-US" sz="1700" b="1" dirty="0"/>
              <a:t>P</a:t>
            </a:r>
            <a:r>
              <a:rPr lang="lt-LT" sz="1700" b="1" dirty="0" smtClean="0"/>
              <a:t>artneriai: </a:t>
            </a:r>
          </a:p>
          <a:p>
            <a:pPr marL="0" indent="0">
              <a:buNone/>
            </a:pPr>
            <a:r>
              <a:rPr lang="lt-LT" sz="1700" dirty="0" smtClean="0"/>
              <a:t>Kauno T.Ivanausko zoologijos muziejus</a:t>
            </a:r>
          </a:p>
          <a:p>
            <a:pPr marL="0" indent="0">
              <a:buNone/>
            </a:pPr>
            <a:r>
              <a:rPr lang="en-US" sz="1600" dirty="0" err="1" smtClean="0"/>
              <a:t>VšĮ</a:t>
            </a:r>
            <a:r>
              <a:rPr lang="en-US" sz="1600" dirty="0" smtClean="0"/>
              <a:t> </a:t>
            </a:r>
            <a:r>
              <a:rPr lang="en-US" sz="1600" dirty="0"/>
              <a:t>"</a:t>
            </a:r>
            <a:r>
              <a:rPr lang="en-US" sz="1600" dirty="0" err="1"/>
              <a:t>Paslaugos</a:t>
            </a:r>
            <a:r>
              <a:rPr lang="en-US" sz="1600" dirty="0"/>
              <a:t> </a:t>
            </a:r>
            <a:r>
              <a:rPr lang="en-US" sz="1600" dirty="0" err="1" smtClean="0"/>
              <a:t>gamtai</a:t>
            </a:r>
            <a:r>
              <a:rPr lang="en-US" sz="1600" dirty="0" smtClean="0"/>
              <a:t>“</a:t>
            </a:r>
          </a:p>
          <a:p>
            <a:pPr marL="0" indent="0">
              <a:buNone/>
            </a:pPr>
            <a:endParaRPr lang="lt-LT" sz="1700" dirty="0" smtClean="0"/>
          </a:p>
          <a:p>
            <a:pPr marL="0" indent="0">
              <a:buNone/>
            </a:pPr>
            <a:r>
              <a:rPr lang="en-US" sz="1700" b="1" dirty="0" err="1" smtClean="0">
                <a:solidFill>
                  <a:schemeClr val="tx2">
                    <a:lumMod val="50000"/>
                  </a:schemeClr>
                </a:solidFill>
              </a:rPr>
              <a:t>Informacija</a:t>
            </a:r>
            <a:r>
              <a:rPr lang="en-US" sz="17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700" b="1" dirty="0" err="1" smtClean="0">
                <a:solidFill>
                  <a:schemeClr val="tx2">
                    <a:lumMod val="50000"/>
                  </a:schemeClr>
                </a:solidFill>
              </a:rPr>
              <a:t>apie</a:t>
            </a:r>
            <a:r>
              <a:rPr lang="en-US" sz="1700" b="1" dirty="0" smtClean="0">
                <a:solidFill>
                  <a:schemeClr val="tx2">
                    <a:lumMod val="50000"/>
                  </a:schemeClr>
                </a:solidFill>
              </a:rPr>
              <a:t> fond</a:t>
            </a:r>
            <a:r>
              <a:rPr lang="lt-LT" sz="1700" b="1" dirty="0" smtClean="0">
                <a:solidFill>
                  <a:schemeClr val="tx2">
                    <a:lumMod val="50000"/>
                  </a:schemeClr>
                </a:solidFill>
              </a:rPr>
              <a:t>ą ir vykdomą projektą:  </a:t>
            </a:r>
            <a:r>
              <a:rPr lang="lt-LT" sz="1700" dirty="0" smtClean="0">
                <a:solidFill>
                  <a:srgbClr val="00B0F0"/>
                </a:solidFill>
              </a:rPr>
              <a:t>www.padekime-ereliams.lt</a:t>
            </a:r>
            <a:endParaRPr lang="en-US" sz="17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n-US" sz="1700" dirty="0" smtClean="0"/>
              <a:t>Nor</a:t>
            </a:r>
            <a:r>
              <a:rPr lang="lt-LT" sz="1700" dirty="0" smtClean="0"/>
              <a:t>ė</a:t>
            </a:r>
            <a:r>
              <a:rPr lang="en-US" sz="1700" dirty="0" err="1" smtClean="0"/>
              <a:t>dami</a:t>
            </a:r>
            <a:r>
              <a:rPr lang="en-US" sz="1700" dirty="0" smtClean="0"/>
              <a:t> </a:t>
            </a:r>
            <a:r>
              <a:rPr lang="en-US" sz="1700" dirty="0" err="1" smtClean="0"/>
              <a:t>prisid</a:t>
            </a:r>
            <a:r>
              <a:rPr lang="lt-LT" sz="1700" dirty="0" smtClean="0"/>
              <a:t>ė</a:t>
            </a:r>
            <a:r>
              <a:rPr lang="en-US" sz="1700" dirty="0" err="1" smtClean="0"/>
              <a:t>ti</a:t>
            </a:r>
            <a:r>
              <a:rPr lang="en-US" sz="1700" dirty="0" smtClean="0"/>
              <a:t> </a:t>
            </a:r>
            <a:r>
              <a:rPr lang="lt-LT" sz="1700" dirty="0" smtClean="0"/>
              <a:t>prie projekto tikslų įgyvendinimo nurodytame tinklalapyje atsidarykite skiltį „Parama“. Ten rasite informaciją, kaip pervesti paramą nurodant projekto pavadinimą</a:t>
            </a:r>
            <a:r>
              <a:rPr lang="lt-LT" sz="1700" dirty="0"/>
              <a:t>: „Paukščiai – Lietuvos ambasadoriai</a:t>
            </a:r>
            <a:r>
              <a:rPr lang="lt-LT" sz="1700" dirty="0" smtClean="0"/>
              <a:t>“.</a:t>
            </a:r>
          </a:p>
          <a:p>
            <a:pPr marL="0" indent="0">
              <a:buNone/>
            </a:pPr>
            <a:endParaRPr lang="lt-LT" sz="1700" dirty="0" smtClean="0"/>
          </a:p>
          <a:p>
            <a:pPr marL="0" indent="0">
              <a:buNone/>
            </a:pPr>
            <a:r>
              <a:rPr lang="lt-LT" sz="1700" dirty="0">
                <a:solidFill>
                  <a:srgbClr val="00B050"/>
                </a:solidFill>
              </a:rPr>
              <a:t>Parėmusieji vienos iš rūšių žiedavimo programą ir bent vieno siųstuvo įsigyjimą bei eksploataciją turės galimybę išrinkti siųstuvu pažymėto </a:t>
            </a:r>
            <a:r>
              <a:rPr lang="lt-LT" sz="1700" u="sng" dirty="0">
                <a:solidFill>
                  <a:srgbClr val="00B050"/>
                </a:solidFill>
              </a:rPr>
              <a:t>paukščio vardą </a:t>
            </a:r>
            <a:r>
              <a:rPr lang="lt-LT" sz="1700" dirty="0">
                <a:solidFill>
                  <a:srgbClr val="00B050"/>
                </a:solidFill>
              </a:rPr>
              <a:t>ir gauti operatyvią informaciją apie jo buvimo vietą ir kitaip pažymėtų paukščių aptikimo duomenis.</a:t>
            </a:r>
            <a:endParaRPr lang="en-US" sz="17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lt-LT" sz="1600" dirty="0">
                <a:solidFill>
                  <a:srgbClr val="00B050"/>
                </a:solidFill>
              </a:rPr>
              <a:t>Susisiekite su mumis dėl galimų reklamos priemonių Jūsų verslui: </a:t>
            </a:r>
            <a:r>
              <a:rPr lang="lt-LT" sz="1600" b="1" dirty="0">
                <a:solidFill>
                  <a:srgbClr val="00B050"/>
                </a:solidFill>
              </a:rPr>
              <a:t>8-686-14030</a:t>
            </a:r>
            <a:endParaRPr lang="lt-LT" sz="1700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lt-LT" sz="17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lt-LT" sz="1700" dirty="0" smtClean="0"/>
          </a:p>
          <a:p>
            <a:pPr marL="0" indent="0">
              <a:buNone/>
            </a:pPr>
            <a:endParaRPr lang="lt-LT" sz="1600" dirty="0"/>
          </a:p>
          <a:p>
            <a:pPr marL="0" indent="0">
              <a:buNone/>
            </a:pPr>
            <a:endParaRPr lang="lt-LT" sz="1600" dirty="0" smtClean="0"/>
          </a:p>
          <a:p>
            <a:pPr marL="0" indent="0">
              <a:buNone/>
            </a:pPr>
            <a:endParaRPr lang="lt-LT" sz="1600" dirty="0"/>
          </a:p>
          <a:p>
            <a:pPr marL="0" indent="0">
              <a:buNone/>
            </a:pPr>
            <a:r>
              <a:rPr lang="lt-LT" sz="1600" dirty="0" smtClean="0"/>
              <a:t>Kontaktinis asmuo:  projekto vadovas Saulius Rumbutis </a:t>
            </a:r>
          </a:p>
          <a:p>
            <a:pPr marL="0" indent="0">
              <a:buNone/>
            </a:pPr>
            <a:r>
              <a:rPr lang="lt-LT" sz="1600" dirty="0" smtClean="0"/>
              <a:t>Tel.: 8 614 97582; </a:t>
            </a:r>
            <a:r>
              <a:rPr lang="en-US" sz="1600" dirty="0" smtClean="0"/>
              <a:t>el.</a:t>
            </a:r>
            <a:r>
              <a:rPr lang="lt-LT" sz="1600" dirty="0" smtClean="0"/>
              <a:t>paštas: sauliusrumbutis</a:t>
            </a:r>
            <a:r>
              <a:rPr lang="en-US" sz="1600" dirty="0" smtClean="0"/>
              <a:t>@gmail.com</a:t>
            </a:r>
            <a:endParaRPr lang="lt-LT" sz="1600" dirty="0" smtClean="0"/>
          </a:p>
          <a:p>
            <a:pPr marL="0" indent="0">
              <a:buNone/>
            </a:pP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24"/>
            <a:ext cx="1080120" cy="3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lt-LT" dirty="0" smtClean="0"/>
              <a:t>Įvadas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6525344"/>
            <a:ext cx="4040188" cy="288031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457200" y="1052737"/>
            <a:ext cx="4040188" cy="520498"/>
          </a:xfrm>
        </p:spPr>
        <p:txBody>
          <a:bodyPr>
            <a:noAutofit/>
          </a:bodyPr>
          <a:lstStyle/>
          <a:p>
            <a:pPr algn="ctr"/>
            <a:r>
              <a:rPr lang="lt-LT" sz="1600" dirty="0" smtClean="0"/>
              <a:t>Kasmet milijonai Lietuvos paukščių migruoja į įvairias Europos šalis, Aziją, nemažai jų pasiekia Afrikos žemyną</a:t>
            </a:r>
            <a:r>
              <a:rPr lang="en-US" sz="1600" dirty="0" smtClean="0"/>
              <a:t>. Tai s</a:t>
            </a:r>
            <a:r>
              <a:rPr lang="lt-LT" sz="1600" dirty="0" smtClean="0"/>
              <a:t>a</a:t>
            </a:r>
            <a:r>
              <a:rPr lang="en-US" sz="1600" dirty="0" err="1" smtClean="0"/>
              <a:t>voti</a:t>
            </a:r>
            <a:r>
              <a:rPr lang="lt-LT" sz="1600" dirty="0" smtClean="0"/>
              <a:t>ški šalies ambasadoriai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436096" y="6309320"/>
            <a:ext cx="3250704" cy="335915"/>
          </a:xfrm>
        </p:spPr>
        <p:txBody>
          <a:bodyPr>
            <a:normAutofit/>
          </a:bodyPr>
          <a:lstStyle/>
          <a:p>
            <a:pPr algn="ctr"/>
            <a:r>
              <a:rPr lang="lt-LT" sz="1000" dirty="0" smtClean="0"/>
              <a:t>Renato Jakaičio nuotrauka</a:t>
            </a:r>
            <a:endParaRPr lang="en-US" sz="1000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4"/>
          </p:nvPr>
        </p:nvSpPr>
        <p:spPr>
          <a:xfrm>
            <a:off x="4645025" y="1052737"/>
            <a:ext cx="4041775" cy="1046658"/>
          </a:xfrm>
        </p:spPr>
        <p:txBody>
          <a:bodyPr>
            <a:normAutofit/>
          </a:bodyPr>
          <a:lstStyle/>
          <a:p>
            <a:pPr algn="ctr"/>
            <a:r>
              <a:rPr lang="lt-LT" sz="1600" dirty="0" smtClean="0"/>
              <a:t> </a:t>
            </a:r>
            <a:r>
              <a:rPr lang="en-US" sz="1600" dirty="0" err="1" smtClean="0"/>
              <a:t>Dalis</a:t>
            </a:r>
            <a:r>
              <a:rPr lang="en-US" sz="1600" dirty="0" smtClean="0"/>
              <a:t> s</a:t>
            </a:r>
            <a:r>
              <a:rPr lang="lt-LT" sz="1600" dirty="0" smtClean="0"/>
              <a:t>parnuočių ant savo kojų turi žiedą - lietuvišką „pasą“ su Kauno </a:t>
            </a:r>
            <a:r>
              <a:rPr lang="en-US" sz="1600" dirty="0" err="1" smtClean="0"/>
              <a:t>zoologijos</a:t>
            </a:r>
            <a:r>
              <a:rPr lang="en-US" sz="1600" dirty="0" smtClean="0"/>
              <a:t>  </a:t>
            </a:r>
            <a:r>
              <a:rPr lang="en-US" sz="1600" dirty="0" err="1" smtClean="0"/>
              <a:t>muziejaus</a:t>
            </a:r>
            <a:r>
              <a:rPr lang="en-US" sz="1600" dirty="0" smtClean="0"/>
              <a:t> </a:t>
            </a:r>
            <a:r>
              <a:rPr lang="lt-LT" sz="1600" dirty="0" smtClean="0"/>
              <a:t>adresu 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3" y="2099394"/>
            <a:ext cx="4531833" cy="4713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02" y="2099395"/>
            <a:ext cx="3503493" cy="43153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99394"/>
            <a:ext cx="2938729" cy="2522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24"/>
            <a:ext cx="1080120" cy="3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4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lt-LT" dirty="0"/>
              <a:t>Įvadas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620688"/>
            <a:ext cx="4032448" cy="223224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lt-LT" sz="2000" b="0" dirty="0" smtClean="0"/>
              <a:t>1. Lietuvoje per metus vidutiniškai apžieduojama 80.000 paukščių. Jie žieduojami metaliniais žiedais, kurių įrašą galima perskaityti paukštį sugavus</a:t>
            </a:r>
            <a:r>
              <a:rPr lang="en-US" sz="2000" b="0" dirty="0" smtClean="0"/>
              <a:t>,</a:t>
            </a:r>
            <a:r>
              <a:rPr lang="lt-LT" sz="2000" b="0" dirty="0" smtClean="0"/>
              <a:t> radus</a:t>
            </a:r>
            <a:r>
              <a:rPr lang="en-US" sz="2000" b="0" dirty="0" smtClean="0"/>
              <a:t> j</a:t>
            </a:r>
            <a:r>
              <a:rPr lang="lt-LT" sz="2000" b="0" dirty="0" smtClean="0"/>
              <a:t>į sužeistą ar žuvusį. </a:t>
            </a:r>
          </a:p>
          <a:p>
            <a:pPr algn="just"/>
            <a:r>
              <a:rPr lang="lt-LT" sz="2000" b="0" dirty="0" smtClean="0"/>
              <a:t>2. Tik 200-500 paukščių uždedami spalvoti žiedai, kurių įrašą  galima sužinoti ne tik ankščiau minėtais būdais</a:t>
            </a:r>
            <a:r>
              <a:rPr lang="lt-LT" sz="2000" b="0" dirty="0"/>
              <a:t>, bet perskaityti </a:t>
            </a:r>
            <a:r>
              <a:rPr lang="lt-LT" sz="2000" b="0" dirty="0" smtClean="0"/>
              <a:t>iš foto nuotraukų ar naudojant žiūronus, teleskopus, perskaityti iš  toliau. </a:t>
            </a:r>
          </a:p>
          <a:p>
            <a:r>
              <a:rPr lang="lt-LT" sz="2000" b="0" dirty="0" smtClean="0"/>
              <a:t>3. Šalyje tik pavieniams paukščiams uždedami palydoviniai siųstuvai.</a:t>
            </a:r>
            <a:endParaRPr lang="en-US" sz="2000" b="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032956"/>
            <a:ext cx="2276575" cy="3414863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836712"/>
            <a:ext cx="4041775" cy="2304256"/>
          </a:xfrm>
        </p:spPr>
        <p:txBody>
          <a:bodyPr>
            <a:normAutofit fontScale="70000" lnSpcReduction="20000"/>
          </a:bodyPr>
          <a:lstStyle/>
          <a:p>
            <a:r>
              <a:rPr lang="lt-LT" sz="2000" b="0" dirty="0" smtClean="0"/>
              <a:t>1. Iš metaliniais žiedais paženklintų paukščių     („ambasadorių“) gaunama tik apie 2% pranešimų apie jų aptikimą kitose šalyse.</a:t>
            </a:r>
          </a:p>
          <a:p>
            <a:r>
              <a:rPr lang="lt-LT" sz="2000" b="0" dirty="0" smtClean="0"/>
              <a:t>2. Spalvotais plastikiniais ar metaliniais žiedais paženklintų paukščių („specialiųjų ambasadorių</a:t>
            </a:r>
            <a:r>
              <a:rPr lang="lt-LT" sz="2000" b="0" dirty="0"/>
              <a:t>“)</a:t>
            </a:r>
            <a:r>
              <a:rPr lang="lt-LT" sz="2000" b="0" dirty="0" smtClean="0"/>
              <a:t> aptikimas padidėja daugiau kaip dešimteriopai.</a:t>
            </a:r>
          </a:p>
          <a:p>
            <a:r>
              <a:rPr lang="lt-LT" sz="2000" b="0" dirty="0" smtClean="0"/>
              <a:t>3. </a:t>
            </a:r>
            <a:r>
              <a:rPr lang="lt-LT" sz="2000" b="0" dirty="0"/>
              <a:t>Į</a:t>
            </a:r>
            <a:r>
              <a:rPr lang="en-US" sz="2000" b="0" dirty="0" err="1" smtClean="0"/>
              <a:t>vairiaplan</a:t>
            </a:r>
            <a:r>
              <a:rPr lang="lt-LT" sz="2000" b="0" dirty="0" smtClean="0"/>
              <a:t>ė </a:t>
            </a:r>
            <a:r>
              <a:rPr lang="lt-LT" sz="2000" b="0" dirty="0"/>
              <a:t>i</a:t>
            </a:r>
            <a:r>
              <a:rPr lang="en-US" sz="2000" b="0" dirty="0" err="1" smtClean="0"/>
              <a:t>nformacija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apie</a:t>
            </a:r>
            <a:r>
              <a:rPr lang="en-US" sz="2000" b="0" dirty="0" smtClean="0"/>
              <a:t> </a:t>
            </a:r>
            <a:r>
              <a:rPr lang="en-US" sz="2000" b="0" dirty="0"/>
              <a:t>p</a:t>
            </a:r>
            <a:r>
              <a:rPr lang="lt-LT" sz="2000" b="0" dirty="0" smtClean="0"/>
              <a:t>alydoviniais siųstuvais paženklint</a:t>
            </a:r>
            <a:r>
              <a:rPr lang="en-US" sz="2000" b="0" dirty="0" smtClean="0"/>
              <a:t>us</a:t>
            </a:r>
            <a:r>
              <a:rPr lang="lt-LT" sz="2000" b="0" dirty="0" smtClean="0"/>
              <a:t> paukšči</a:t>
            </a:r>
            <a:r>
              <a:rPr lang="en-US" sz="2000" b="0" dirty="0" smtClean="0"/>
              <a:t>us</a:t>
            </a:r>
            <a:r>
              <a:rPr lang="lt-LT" sz="2000" b="0" dirty="0" smtClean="0"/>
              <a:t> („akredituotus ambasadorius“) </a:t>
            </a:r>
            <a:r>
              <a:rPr lang="en-US" sz="2000" b="0" dirty="0" err="1" smtClean="0"/>
              <a:t>gaunama</a:t>
            </a:r>
            <a:r>
              <a:rPr lang="en-US" sz="2000" b="0" dirty="0" smtClean="0"/>
              <a:t> </a:t>
            </a:r>
            <a:r>
              <a:rPr lang="en-US" sz="2000" b="0" dirty="0" err="1" smtClean="0"/>
              <a:t>nuolat</a:t>
            </a:r>
            <a:r>
              <a:rPr lang="lt-LT" sz="2000" b="0" dirty="0" smtClean="0"/>
              <a:t>. Ryšys palaikomas su 50</a:t>
            </a:r>
            <a:r>
              <a:rPr lang="lt-LT" sz="2000" b="0" dirty="0"/>
              <a:t> </a:t>
            </a:r>
            <a:r>
              <a:rPr lang="lt-LT" sz="2000" b="0" dirty="0" smtClean="0"/>
              <a:t>% ar daugiau visų siųstuvais aprūpintų paukščių.</a:t>
            </a:r>
            <a:endParaRPr lang="lt-LT" sz="2000" b="0" dirty="0" smtClean="0">
              <a:solidFill>
                <a:srgbClr val="FF0000"/>
              </a:solidFill>
            </a:endParaRPr>
          </a:p>
          <a:p>
            <a:endParaRPr lang="lt-LT" sz="1100" b="0" dirty="0" smtClean="0">
              <a:solidFill>
                <a:srgbClr val="FF0000"/>
              </a:solidFill>
            </a:endParaRPr>
          </a:p>
          <a:p>
            <a:r>
              <a:rPr lang="lt-LT" sz="1100" b="0" dirty="0" smtClean="0"/>
              <a:t>  </a:t>
            </a:r>
            <a:endParaRPr lang="en-US" sz="1100" b="0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5" y="3020213"/>
            <a:ext cx="5256585" cy="3477320"/>
          </a:xfrm>
        </p:spPr>
      </p:pic>
      <p:sp>
        <p:nvSpPr>
          <p:cNvPr id="4" name="Rectangle 3"/>
          <p:cNvSpPr/>
          <p:nvPr/>
        </p:nvSpPr>
        <p:spPr>
          <a:xfrm>
            <a:off x="5148064" y="6453443"/>
            <a:ext cx="35046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200" dirty="0" smtClean="0"/>
              <a:t>Carsten </a:t>
            </a:r>
            <a:r>
              <a:rPr lang="lt-LT" sz="1200" dirty="0"/>
              <a:t>Rohde nuotrauka</a:t>
            </a:r>
            <a:endParaRPr lang="en-US" sz="1200" dirty="0"/>
          </a:p>
          <a:p>
            <a:endParaRPr lang="lt-LT" sz="12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6447819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t-LT" sz="1200" dirty="0" smtClean="0"/>
              <a:t>GPVF </a:t>
            </a:r>
            <a:r>
              <a:rPr lang="lt-LT" sz="1200" dirty="0"/>
              <a:t>archyvo nuotrauka</a:t>
            </a:r>
            <a:endParaRPr lang="en-US" sz="1200" dirty="0"/>
          </a:p>
          <a:p>
            <a:endParaRPr lang="lt-LT" sz="12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24"/>
            <a:ext cx="1080120" cy="3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1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Projekto tikslas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lt-LT" sz="2400" dirty="0"/>
              <a:t>Netradiciniu būdu pažymėti Lietuvos valstybės atkūrimo 100 metų jubiliejų</a:t>
            </a:r>
          </a:p>
          <a:p>
            <a:pPr marL="285750" indent="-285750">
              <a:buFontTx/>
              <a:buChar char="-"/>
            </a:pPr>
            <a:r>
              <a:rPr lang="lt-LT" sz="2400" dirty="0"/>
              <a:t>Paukščių pagalba garsinti Lietuvos ir Kauno miesto vardą pasaulyje </a:t>
            </a:r>
          </a:p>
          <a:p>
            <a:pPr marL="285750" indent="-285750">
              <a:buFontTx/>
              <a:buChar char="-"/>
            </a:pPr>
            <a:r>
              <a:rPr lang="lt-LT" sz="2400" dirty="0"/>
              <a:t>Prisidėti prie </a:t>
            </a:r>
            <a:r>
              <a:rPr lang="lt-LT" sz="2400" dirty="0" smtClean="0"/>
              <a:t>saugomų Lietuvos </a:t>
            </a:r>
            <a:r>
              <a:rPr lang="lt-LT" sz="2400" dirty="0"/>
              <a:t>sparnuočių migracijų tyrimų</a:t>
            </a:r>
          </a:p>
          <a:p>
            <a:pPr marL="285750" indent="-285750">
              <a:buFontTx/>
              <a:buChar char="-"/>
            </a:pPr>
            <a:r>
              <a:rPr lang="lt-LT" sz="2400" dirty="0"/>
              <a:t>Supažindinti visuomenė su </a:t>
            </a:r>
            <a:r>
              <a:rPr lang="lt-LT" sz="2400" dirty="0" smtClean="0"/>
              <a:t>saugomomis </a:t>
            </a:r>
            <a:r>
              <a:rPr lang="lt-LT" sz="2400" dirty="0"/>
              <a:t>paukščių rūšimis</a:t>
            </a:r>
          </a:p>
          <a:p>
            <a:pPr marL="285750" indent="-285750">
              <a:buFontTx/>
              <a:buChar char="-"/>
            </a:pPr>
            <a:r>
              <a:rPr lang="lt-LT" sz="2400" dirty="0" smtClean="0"/>
              <a:t>Atkreipti </a:t>
            </a:r>
            <a:r>
              <a:rPr lang="lt-LT" sz="2400" dirty="0"/>
              <a:t>visuomenė</a:t>
            </a:r>
            <a:r>
              <a:rPr lang="lt-LT" sz="2400" dirty="0" smtClean="0"/>
              <a:t> </a:t>
            </a:r>
            <a:r>
              <a:rPr lang="lt-LT" sz="2400" dirty="0"/>
              <a:t>dėmesį į paukščių </a:t>
            </a:r>
            <a:r>
              <a:rPr lang="lt-LT" sz="2400" dirty="0" smtClean="0"/>
              <a:t>apsaugą</a:t>
            </a: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2400" dirty="0" err="1" smtClean="0"/>
              <a:t>Projekto</a:t>
            </a:r>
            <a:r>
              <a:rPr lang="en-US" sz="2400" dirty="0" smtClean="0"/>
              <a:t> </a:t>
            </a:r>
            <a:r>
              <a:rPr lang="en-US" sz="2400" dirty="0" err="1"/>
              <a:t>trukm</a:t>
            </a:r>
            <a:r>
              <a:rPr lang="lt-LT" sz="2400" dirty="0"/>
              <a:t>ė</a:t>
            </a:r>
          </a:p>
          <a:p>
            <a:pPr marL="0" indent="0" algn="ctr">
              <a:buNone/>
            </a:pPr>
            <a:r>
              <a:rPr lang="lt-LT" sz="2400" dirty="0" smtClean="0"/>
              <a:t>2017 05 01 – 2018 12 31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24"/>
            <a:ext cx="1080120" cy="3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dirty="0" smtClean="0"/>
              <a:t>Projekto uždaviniai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341438"/>
            <a:ext cx="4040188" cy="1655762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lt-LT" sz="1200" dirty="0" smtClean="0"/>
          </a:p>
          <a:p>
            <a:pPr marL="285750" indent="-285750">
              <a:buFontTx/>
              <a:buChar char="-"/>
            </a:pPr>
            <a:endParaRPr lang="lt-LT" sz="1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11560" y="1196752"/>
            <a:ext cx="4392488" cy="5328592"/>
          </a:xfrm>
        </p:spPr>
        <p:txBody>
          <a:bodyPr>
            <a:normAutofit/>
          </a:bodyPr>
          <a:lstStyle/>
          <a:p>
            <a:r>
              <a:rPr lang="lt-LT" sz="1800" dirty="0"/>
              <a:t>2017-2018 m., </a:t>
            </a:r>
            <a:r>
              <a:rPr lang="lt-LT" sz="1800" dirty="0" smtClean="0"/>
              <a:t>visuose etnografiniuose Lietuvos regionuose </a:t>
            </a:r>
            <a:r>
              <a:rPr lang="en-US" sz="1800" dirty="0" err="1" smtClean="0"/>
              <a:t>patikrinti</a:t>
            </a:r>
            <a:r>
              <a:rPr lang="en-US" sz="1800" dirty="0" smtClean="0"/>
              <a:t> </a:t>
            </a:r>
            <a:r>
              <a:rPr lang="lt-LT" sz="1800" dirty="0" smtClean="0"/>
              <a:t>120-160 </a:t>
            </a:r>
            <a:r>
              <a:rPr lang="en-US" sz="1800" dirty="0" err="1" smtClean="0"/>
              <a:t>sen</a:t>
            </a:r>
            <a:r>
              <a:rPr lang="lt-LT" sz="1800" dirty="0"/>
              <a:t>ų</a:t>
            </a:r>
            <a:r>
              <a:rPr lang="lt-LT" sz="1800" dirty="0" smtClean="0"/>
              <a:t> ir surasti naujas saugomų paukščių rūšių lizdavietes</a:t>
            </a:r>
          </a:p>
          <a:p>
            <a:r>
              <a:rPr lang="lt-LT" sz="1800" dirty="0" smtClean="0"/>
              <a:t>2017-2018 m., lizduose </a:t>
            </a:r>
            <a:r>
              <a:rPr lang="lt-LT" sz="1800" dirty="0"/>
              <a:t>apžieduoti </a:t>
            </a:r>
            <a:r>
              <a:rPr lang="lt-LT" sz="1800" dirty="0" smtClean="0"/>
              <a:t>200 </a:t>
            </a:r>
            <a:r>
              <a:rPr lang="lt-LT" sz="1800" dirty="0"/>
              <a:t>vnt</a:t>
            </a:r>
            <a:r>
              <a:rPr lang="lt-LT" sz="1800" dirty="0" smtClean="0"/>
              <a:t>.</a:t>
            </a:r>
            <a:r>
              <a:rPr lang="en-US" sz="1800" dirty="0" smtClean="0"/>
              <a:t> (</a:t>
            </a:r>
            <a:r>
              <a:rPr lang="en-US" sz="1800" dirty="0" err="1" smtClean="0"/>
              <a:t>po</a:t>
            </a:r>
            <a:r>
              <a:rPr lang="en-US" sz="1800" dirty="0" smtClean="0"/>
              <a:t> 100 </a:t>
            </a:r>
            <a:r>
              <a:rPr lang="en-US" sz="1800" dirty="0" err="1" smtClean="0"/>
              <a:t>vnt</a:t>
            </a:r>
            <a:r>
              <a:rPr lang="en-US" sz="1800" dirty="0" smtClean="0"/>
              <a:t>. </a:t>
            </a:r>
            <a:r>
              <a:rPr lang="en-US" sz="1800" dirty="0" err="1"/>
              <a:t>k</a:t>
            </a:r>
            <a:r>
              <a:rPr lang="en-US" sz="1800" dirty="0" err="1" smtClean="0"/>
              <a:t>asmet</a:t>
            </a:r>
            <a:r>
              <a:rPr lang="en-US" sz="1800" dirty="0" smtClean="0"/>
              <a:t>) 5-6</a:t>
            </a:r>
            <a:r>
              <a:rPr lang="lt-LT" sz="1800" dirty="0" smtClean="0"/>
              <a:t> </a:t>
            </a:r>
            <a:r>
              <a:rPr lang="lt-LT" sz="1800" dirty="0"/>
              <a:t>saugomų paukščių rūšių </a:t>
            </a:r>
            <a:r>
              <a:rPr lang="lt-LT" sz="1800" dirty="0" smtClean="0"/>
              <a:t>jaunikli</a:t>
            </a:r>
            <a:r>
              <a:rPr lang="en-US" sz="1800" dirty="0" smtClean="0"/>
              <a:t>us</a:t>
            </a:r>
            <a:r>
              <a:rPr lang="lt-LT" sz="1800" dirty="0" smtClean="0"/>
              <a:t> („specialieji </a:t>
            </a:r>
            <a:r>
              <a:rPr lang="lt-LT" sz="1800" dirty="0"/>
              <a:t>ambasadoriai</a:t>
            </a:r>
            <a:r>
              <a:rPr lang="lt-LT" sz="1800" dirty="0" smtClean="0"/>
              <a:t>“)</a:t>
            </a:r>
          </a:p>
          <a:p>
            <a:r>
              <a:rPr lang="lt-LT" sz="1800" dirty="0" smtClean="0"/>
              <a:t>Iš jų 10-čiai uždėti palydovinius siųstuvus („akredituoti ambasadoriai“)</a:t>
            </a:r>
          </a:p>
          <a:p>
            <a:r>
              <a:rPr lang="lt-LT" sz="1800" dirty="0" smtClean="0"/>
              <a:t>Per palydovinį ryšį stebėti siųstuvais pažymėtų paukščių migraciją</a:t>
            </a:r>
          </a:p>
          <a:p>
            <a:r>
              <a:rPr lang="lt-LT" sz="1800" dirty="0" smtClean="0"/>
              <a:t>Registruoti apžieduotų paukščių aptikimą migracijų keliuose ir žiemavietėse</a:t>
            </a:r>
          </a:p>
          <a:p>
            <a:r>
              <a:rPr lang="lt-LT" sz="1800" dirty="0" smtClean="0"/>
              <a:t>Informacinių </a:t>
            </a:r>
            <a:r>
              <a:rPr lang="lt-LT" sz="1800" dirty="0"/>
              <a:t>priemonių pagalba skleisti </a:t>
            </a:r>
            <a:r>
              <a:rPr lang="lt-LT" sz="1800" dirty="0" smtClean="0"/>
              <a:t>žinią apie </a:t>
            </a:r>
            <a:r>
              <a:rPr lang="lt-LT" sz="1800" dirty="0"/>
              <a:t>saugomas paukščių rūšis jų migraciją, tykančius pavojus, apsaugos </a:t>
            </a:r>
            <a:r>
              <a:rPr lang="lt-LT" sz="1800" dirty="0" smtClean="0"/>
              <a:t>priemones</a:t>
            </a:r>
            <a:endParaRPr lang="en-US" sz="1800" dirty="0" smtClean="0"/>
          </a:p>
          <a:p>
            <a:endParaRPr lang="en-US" sz="1800" dirty="0" smtClean="0"/>
          </a:p>
          <a:p>
            <a:endParaRPr lang="lt-LT" sz="1800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1"/>
            <a:ext cx="3672407" cy="2448271"/>
          </a:xfrm>
        </p:spPr>
      </p:pic>
      <p:pic>
        <p:nvPicPr>
          <p:cNvPr id="1026" name="Picture 2" descr="C:\Users\Vartotojas\Desktop\Picture 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9" y="4005065"/>
            <a:ext cx="3725405" cy="248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40357" y="3725222"/>
            <a:ext cx="1714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1200" dirty="0"/>
              <a:t>GPVF archyvo </a:t>
            </a:r>
            <a:r>
              <a:rPr lang="lt-LT" sz="1200" dirty="0" smtClean="0"/>
              <a:t>nuotrauka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6009465" y="6479432"/>
            <a:ext cx="1714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1200" dirty="0"/>
              <a:t>GPVF archyvo </a:t>
            </a:r>
            <a:r>
              <a:rPr lang="lt-LT" sz="1200" dirty="0" smtClean="0"/>
              <a:t>nuotrauka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24"/>
            <a:ext cx="1080120" cy="3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Laukiami rezultatai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24744"/>
            <a:ext cx="4040188" cy="927794"/>
          </a:xfrm>
        </p:spPr>
        <p:txBody>
          <a:bodyPr>
            <a:noAutofit/>
          </a:bodyPr>
          <a:lstStyle/>
          <a:p>
            <a:pPr algn="ctr"/>
            <a:r>
              <a:rPr lang="lt-LT" sz="2000" dirty="0" err="1" smtClean="0"/>
              <a:t>P</a:t>
            </a:r>
            <a:r>
              <a:rPr lang="en-US" sz="2000" dirty="0" err="1" smtClean="0"/>
              <a:t>atikrinti</a:t>
            </a:r>
            <a:r>
              <a:rPr lang="en-US" sz="2000" dirty="0" smtClean="0"/>
              <a:t> </a:t>
            </a:r>
            <a:r>
              <a:rPr lang="lt-LT" sz="2000" dirty="0"/>
              <a:t>120-160 </a:t>
            </a:r>
            <a:r>
              <a:rPr lang="en-US" sz="2000" dirty="0" err="1"/>
              <a:t>sen</a:t>
            </a:r>
            <a:r>
              <a:rPr lang="lt-LT" sz="2000" dirty="0"/>
              <a:t>ų ir surasti naujas saugomų paukščių rūšių </a:t>
            </a:r>
            <a:r>
              <a:rPr lang="lt-LT" sz="2000" dirty="0" smtClean="0"/>
              <a:t>lizdavietes</a:t>
            </a:r>
            <a:endParaRPr lang="lt-LT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032" y="1340768"/>
            <a:ext cx="4041775" cy="63976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sz="2000" dirty="0" err="1" smtClean="0"/>
              <a:t>Lizduose</a:t>
            </a:r>
            <a:r>
              <a:rPr lang="en-US" sz="2000" dirty="0" smtClean="0"/>
              <a:t> </a:t>
            </a:r>
            <a:r>
              <a:rPr lang="en-US" sz="2000" dirty="0" err="1" smtClean="0"/>
              <a:t>ap</a:t>
            </a:r>
            <a:r>
              <a:rPr lang="lt-LT" sz="2000" dirty="0"/>
              <a:t>ž</a:t>
            </a:r>
            <a:r>
              <a:rPr lang="en-US" sz="2000" dirty="0" err="1" smtClean="0"/>
              <a:t>ieduoti</a:t>
            </a:r>
            <a:r>
              <a:rPr lang="lt-LT" sz="2000" dirty="0" smtClean="0"/>
              <a:t> 200 </a:t>
            </a:r>
            <a:r>
              <a:rPr lang="lt-LT" sz="2000" dirty="0"/>
              <a:t>saugomų paukščių </a:t>
            </a:r>
            <a:r>
              <a:rPr lang="lt-LT" sz="2000" dirty="0" smtClean="0"/>
              <a:t>rūšių jauniklių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344" y="2132856"/>
            <a:ext cx="2880320" cy="432048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05" y="2204864"/>
            <a:ext cx="3108830" cy="4145106"/>
          </a:xfrm>
        </p:spPr>
      </p:pic>
      <p:sp>
        <p:nvSpPr>
          <p:cNvPr id="4" name="Rectangle 3"/>
          <p:cNvSpPr/>
          <p:nvPr/>
        </p:nvSpPr>
        <p:spPr>
          <a:xfrm>
            <a:off x="1487366" y="6442303"/>
            <a:ext cx="1714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1200" dirty="0" smtClean="0"/>
              <a:t>GPVF </a:t>
            </a:r>
            <a:r>
              <a:rPr lang="lt-LT" sz="1200" dirty="0"/>
              <a:t>archyvo </a:t>
            </a:r>
            <a:r>
              <a:rPr lang="lt-LT" sz="1200" dirty="0" smtClean="0"/>
              <a:t>nuotrauka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5735838" y="6442303"/>
            <a:ext cx="17145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lt-LT" sz="1200" dirty="0"/>
              <a:t>GPVF archyvo </a:t>
            </a:r>
            <a:r>
              <a:rPr lang="lt-LT" sz="1200" dirty="0" smtClean="0"/>
              <a:t>nuotrauka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24"/>
            <a:ext cx="1080120" cy="3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>Laukiami rezultatai</a:t>
            </a:r>
            <a:br>
              <a:rPr lang="lt-LT" dirty="0" smtClean="0"/>
            </a:br>
            <a:r>
              <a:rPr lang="lt-LT" sz="2200" dirty="0" smtClean="0"/>
              <a:t>Lizduose </a:t>
            </a:r>
            <a:r>
              <a:rPr lang="lt-LT" sz="2200" dirty="0"/>
              <a:t>apžieduoti </a:t>
            </a:r>
            <a:r>
              <a:rPr lang="lt-LT" sz="2200" dirty="0" smtClean="0"/>
              <a:t>40-60 </a:t>
            </a:r>
            <a:r>
              <a:rPr lang="lt-LT" sz="2200" dirty="0"/>
              <a:t>juodųjų </a:t>
            </a:r>
            <a:r>
              <a:rPr lang="lt-LT" sz="2200" dirty="0" smtClean="0"/>
              <a:t>gandrų</a:t>
            </a:r>
            <a:r>
              <a:rPr lang="en-US" sz="2200" dirty="0" smtClean="0"/>
              <a:t> </a:t>
            </a:r>
            <a:r>
              <a:rPr lang="en-US" sz="2200" i="1" dirty="0" smtClean="0"/>
              <a:t>(</a:t>
            </a:r>
            <a:r>
              <a:rPr lang="en-US" sz="2200" i="1" dirty="0" err="1" smtClean="0"/>
              <a:t>Ciconia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nigra</a:t>
            </a:r>
            <a:r>
              <a:rPr lang="en-US" sz="2200" i="1" dirty="0" smtClean="0"/>
              <a:t>)</a:t>
            </a:r>
            <a:r>
              <a:rPr lang="lt-LT" sz="2200" i="1" dirty="0" smtClean="0"/>
              <a:t> </a:t>
            </a:r>
            <a:r>
              <a:rPr lang="lt-LT" sz="2200" dirty="0"/>
              <a:t>jauniklių 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5085184"/>
            <a:ext cx="4040188" cy="576065"/>
          </a:xfrm>
        </p:spPr>
        <p:txBody>
          <a:bodyPr>
            <a:normAutofit/>
          </a:bodyPr>
          <a:lstStyle/>
          <a:p>
            <a:pPr algn="ctr"/>
            <a:r>
              <a:rPr lang="lt-LT" sz="1200" b="0" dirty="0"/>
              <a:t>GPVF archyvo nuotrauka</a:t>
            </a:r>
            <a:endParaRPr lang="en-US" sz="1200" b="0" dirty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77" y="1943089"/>
            <a:ext cx="4208011" cy="2926071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88024" y="4869161"/>
            <a:ext cx="4176464" cy="360040"/>
          </a:xfrm>
        </p:spPr>
        <p:txBody>
          <a:bodyPr>
            <a:normAutofit/>
          </a:bodyPr>
          <a:lstStyle/>
          <a:p>
            <a:pPr algn="ctr"/>
            <a:r>
              <a:rPr lang="lt-LT" sz="1200" b="0" dirty="0" smtClean="0"/>
              <a:t>Carsten Rohde nuotrauka</a:t>
            </a:r>
            <a:endParaRPr lang="en-US" sz="1200" b="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50" y="1940880"/>
            <a:ext cx="4390350" cy="292828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24"/>
            <a:ext cx="1080120" cy="3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1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/>
              <a:t>Laukiami rezultatai</a:t>
            </a:r>
            <a:br>
              <a:rPr lang="lt-LT" dirty="0"/>
            </a:br>
            <a:r>
              <a:rPr lang="lt-LT" sz="2200" dirty="0"/>
              <a:t>Lizduose apžieduoti </a:t>
            </a:r>
            <a:r>
              <a:rPr lang="lt-LT" sz="2200" dirty="0" smtClean="0"/>
              <a:t>40-50 mažųjų erelių rėksnių</a:t>
            </a:r>
            <a:r>
              <a:rPr lang="en-US" sz="2200" dirty="0" smtClean="0"/>
              <a:t> </a:t>
            </a:r>
            <a:r>
              <a:rPr lang="en-US" sz="2200" i="1" dirty="0" smtClean="0"/>
              <a:t>(</a:t>
            </a:r>
            <a:r>
              <a:rPr lang="lt-LT" sz="2200" i="1" dirty="0" smtClean="0"/>
              <a:t>Pomarina </a:t>
            </a:r>
            <a:r>
              <a:rPr lang="en-US" sz="2200" i="1" dirty="0" err="1" smtClean="0"/>
              <a:t>pomarina</a:t>
            </a:r>
            <a:r>
              <a:rPr lang="en-US" sz="2200" i="1" dirty="0" smtClean="0"/>
              <a:t>)</a:t>
            </a:r>
            <a:r>
              <a:rPr lang="lt-LT" sz="2200" i="1" dirty="0" smtClean="0"/>
              <a:t> </a:t>
            </a:r>
            <a:r>
              <a:rPr lang="lt-LT" sz="2200" dirty="0" smtClean="0"/>
              <a:t>jauniklių </a:t>
            </a:r>
            <a:r>
              <a:rPr lang="en-US" sz="2200" dirty="0"/>
              <a:t/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77272"/>
            <a:ext cx="3898776" cy="288032"/>
          </a:xfrm>
        </p:spPr>
        <p:txBody>
          <a:bodyPr>
            <a:normAutofit lnSpcReduction="10000"/>
          </a:bodyPr>
          <a:lstStyle/>
          <a:p>
            <a:pPr algn="ctr"/>
            <a:r>
              <a:rPr lang="lt-LT" sz="1300" b="0" dirty="0"/>
              <a:t>GPVF archyvo nuotrauka</a:t>
            </a:r>
            <a:endParaRPr lang="en-US" sz="1300" b="0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1" y="2564904"/>
            <a:ext cx="4430587" cy="2952328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4008" y="5445224"/>
            <a:ext cx="4041775" cy="360040"/>
          </a:xfrm>
        </p:spPr>
        <p:txBody>
          <a:bodyPr>
            <a:normAutofit/>
          </a:bodyPr>
          <a:lstStyle/>
          <a:p>
            <a:pPr algn="ctr"/>
            <a:r>
              <a:rPr lang="lt-LT" sz="1200" b="0" dirty="0" smtClean="0"/>
              <a:t>Eugenijaus Kavaliausko nuotrauka</a:t>
            </a:r>
            <a:endParaRPr lang="en-US" sz="1200" b="0" dirty="0"/>
          </a:p>
        </p:txBody>
      </p:sp>
      <p:pic>
        <p:nvPicPr>
          <p:cNvPr id="6" name="Picture 4" descr="3-9_biologij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564904"/>
            <a:ext cx="4399311" cy="293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24"/>
            <a:ext cx="1080120" cy="3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4313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t-LT" dirty="0"/>
              <a:t>Laukiami rezultatai</a:t>
            </a:r>
            <a:br>
              <a:rPr lang="lt-LT" dirty="0"/>
            </a:br>
            <a:r>
              <a:rPr lang="lt-LT" sz="2200" dirty="0"/>
              <a:t>Lizduose apžieduoti </a:t>
            </a:r>
            <a:r>
              <a:rPr lang="lt-LT" sz="2200" dirty="0" smtClean="0"/>
              <a:t>10-20 juodųjų peslių</a:t>
            </a:r>
            <a:r>
              <a:rPr lang="en-US" sz="2200" dirty="0" smtClean="0"/>
              <a:t> </a:t>
            </a:r>
            <a:r>
              <a:rPr lang="en-US" sz="2200" i="1" dirty="0" smtClean="0"/>
              <a:t>(Milvus </a:t>
            </a:r>
            <a:r>
              <a:rPr lang="en-US" sz="2200" i="1" dirty="0" err="1" smtClean="0"/>
              <a:t>migrans</a:t>
            </a:r>
            <a:r>
              <a:rPr lang="en-US" sz="2200" i="1" dirty="0" smtClean="0"/>
              <a:t>)</a:t>
            </a:r>
            <a:r>
              <a:rPr lang="lt-LT" sz="2200" i="1" dirty="0" smtClean="0"/>
              <a:t> </a:t>
            </a:r>
            <a:r>
              <a:rPr lang="lt-LT" sz="2200" dirty="0" smtClean="0"/>
              <a:t>jauniklių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23528" y="6381328"/>
            <a:ext cx="4040188" cy="28803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lt-LT" sz="1400" b="0" dirty="0"/>
              <a:t>GPVF archyvo nuotrauka</a:t>
            </a:r>
            <a:endParaRPr lang="en-US" sz="1400" b="0" dirty="0"/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39505"/>
            <a:ext cx="3456384" cy="4595192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237312"/>
            <a:ext cx="4041775" cy="432047"/>
          </a:xfrm>
        </p:spPr>
        <p:txBody>
          <a:bodyPr>
            <a:normAutofit/>
          </a:bodyPr>
          <a:lstStyle/>
          <a:p>
            <a:pPr algn="ctr"/>
            <a:r>
              <a:rPr lang="lt-LT" sz="1200" b="0" dirty="0"/>
              <a:t>GPVF archyvo nuotrauka</a:t>
            </a:r>
            <a:endParaRPr lang="en-US" sz="1200" b="0" dirty="0"/>
          </a:p>
          <a:p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202640"/>
            <a:ext cx="4997053" cy="374664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4624"/>
            <a:ext cx="1080120" cy="3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2386</TotalTime>
  <Words>646</Words>
  <Application>Microsoft Office PowerPoint</Application>
  <PresentationFormat>Demonstracija ekrane (4:3)</PresentationFormat>
  <Paragraphs>87</Paragraphs>
  <Slides>15</Slides>
  <Notes>1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Lietuvos valstybės atkūrimo 100 metų jubiliejus (1918-2018 m.)  Projektas – „Paukščiai – Lietuvos ambasadoriai“ </vt:lpstr>
      <vt:lpstr>Įvadas</vt:lpstr>
      <vt:lpstr>Įvadas</vt:lpstr>
      <vt:lpstr>Projekto tikslas</vt:lpstr>
      <vt:lpstr>Projekto uždaviniai</vt:lpstr>
      <vt:lpstr>Laukiami rezultatai</vt:lpstr>
      <vt:lpstr>Laukiami rezultatai Lizduose apžieduoti 40-60 juodųjų gandrų (Ciconia nigra) jauniklių  </vt:lpstr>
      <vt:lpstr>Laukiami rezultatai Lizduose apžieduoti 40-50 mažųjų erelių rėksnių (Pomarina pomarina) jauniklių  </vt:lpstr>
      <vt:lpstr>Laukiami rezultatai Lizduose apžieduoti 10-20 juodųjų peslių (Milvus migrans) jauniklių  </vt:lpstr>
      <vt:lpstr>Laukiami rezultatai Lizduose apžieduoti 10-20 rudųjų peslių (Milvus milvus) jauniklių</vt:lpstr>
      <vt:lpstr>Laukiami rezultatai Lizduose apžieduoti 95 -120 jūrinių erelių (Haliaeetus albicilla) jauniklių</vt:lpstr>
      <vt:lpstr>Laukiami rezultatai Lizduose apžieduoti 5-10 žuvininkų (Pandion haliaetus) jauniklių</vt:lpstr>
      <vt:lpstr>Laukiami rezultatai</vt:lpstr>
      <vt:lpstr>Projekto rezultatų viešinimas</vt:lpstr>
      <vt:lpstr>Projekto vykdytojas ir partneriai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Vartotojas</dc:creator>
  <cp:lastModifiedBy>Meškinytė Ingrida</cp:lastModifiedBy>
  <cp:revision>160</cp:revision>
  <dcterms:created xsi:type="dcterms:W3CDTF">2017-02-24T08:49:41Z</dcterms:created>
  <dcterms:modified xsi:type="dcterms:W3CDTF">2017-04-06T06:06:36Z</dcterms:modified>
</cp:coreProperties>
</file>